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f Verstraete (KRV)" initials="KV(" lastIdx="2" clrIdx="0">
    <p:extLst>
      <p:ext uri="{19B8F6BF-5375-455C-9EA6-DF929625EA0E}">
        <p15:presenceInfo xmlns:p15="http://schemas.microsoft.com/office/powerpoint/2012/main" userId="S::kristof.verstraete@sint-carolus.be::426cb186-3d48-4756-a42c-ea04caa661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8" autoAdjust="0"/>
    <p:restoredTop sz="94660"/>
  </p:normalViewPr>
  <p:slideViewPr>
    <p:cSldViewPr snapToGrid="0">
      <p:cViewPr varScale="1">
        <p:scale>
          <a:sx n="90" d="100"/>
          <a:sy n="90" d="100"/>
        </p:scale>
        <p:origin x="232" y="1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14T19:41:16.458"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1-14T19:41:23.945" idx="2">
    <p:pos x="10" y="10"/>
    <p:text>Tekst iets groter zetten. Idem voor de volgende dia's.</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nl-NL"/>
              <a:t>Klik om de stijl te bewerken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1/14/19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‹nr.›</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41D2AC3-6A0B-4169-B1EA-E3AE8B351BDD}" type="datetimeFigureOut">
              <a:rPr lang="en-US" dirty="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nl-NL"/>
              <a:t>Klik om de stijl te bewerken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DD4B9363-8B87-41B7-9F8E-64519CBB8F34}" type="datetimeFigureOut">
              <a:rPr lang="en-US" dirty="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nl-NL"/>
              <a:t>Klik om de stijl te bewerken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AEF5746-5284-4951-9F37-7AE924EDBCB7}" type="datetimeFigureOut">
              <a:rPr lang="en-US" dirty="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nl-NL"/>
              <a:t>Klik om de stijl te bewerken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2398B29-7265-4A65-A2A4-6703C057B7C1}" type="datetimeFigureOut">
              <a:rPr lang="en-US" dirty="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nl-NL"/>
              <a:t>Klik om de stijl te bewerken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28FBA082-94DF-4C4B-A041-6624924AB0A8}" type="datetimeFigureOut">
              <a:rPr lang="en-US" dirty="0"/>
              <a:t>1/14/19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nl-NL"/>
              <a:t>Klik om de stijl te bewerken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B27686C4-3AB5-4E0C-86CA-FB108C350AA9}" type="datetimeFigureOut">
              <a:rPr lang="en-US" dirty="0"/>
              <a:t>1/14/19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nl-NL"/>
              <a:t>Klik om de stijl te bewerken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nl-NL"/>
              <a:t>Klik om de stijl te bewerken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nl-NL"/>
              <a:t>Klik om de stijl te bewerken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F7F47CF-67C9-420C-80A5-E2069FF0C2DF}" type="datetimeFigureOut">
              <a:rPr lang="en-US" dirty="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nl-NL"/>
              <a:t>Klik om de stijl te bewerken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nl-NL"/>
              <a:t>Klik om de stijl te bewerken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685802" y="2861733"/>
            <a:ext cx="5088712"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5993969" y="2861733"/>
            <a:ext cx="5088713"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nl-NL"/>
              <a:t>Klik om de stijl te bewerken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0C3BFE2-83B7-4B0A-B9D3-AB28331082B3}" type="datetimeFigureOut">
              <a:rPr lang="en-US" dirty="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nl-NL"/>
              <a:t>Klik om de stijl te bewerken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12EF78E3-FDA3-4D28-AAA2-0B81F349A39D}" type="datetimeFigureOut">
              <a:rPr lang="en-US" dirty="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1/14/19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nl.wikipedia.org/wiki/Geweldlooshei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vrt.be/vrtnws/nl/2018/12/27/jaaroverzicht-201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rt.be/vrtnu/a-z/de-afspraak/2019/de-afspraak-d20190110/"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De wereld op zijn kop</a:t>
            </a:r>
          </a:p>
        </p:txBody>
      </p:sp>
      <p:sp>
        <p:nvSpPr>
          <p:cNvPr id="3" name="Ondertitel 2"/>
          <p:cNvSpPr>
            <a:spLocks noGrp="1"/>
          </p:cNvSpPr>
          <p:nvPr>
            <p:ph type="subTitle" idx="1"/>
          </p:nvPr>
        </p:nvSpPr>
        <p:spPr>
          <a:xfrm rot="21420000">
            <a:off x="949194" y="3554288"/>
            <a:ext cx="9755187" cy="550333"/>
          </a:xfrm>
        </p:spPr>
        <p:txBody>
          <a:bodyPr/>
          <a:lstStyle/>
          <a:p>
            <a:r>
              <a:rPr lang="nl-BE" dirty="0"/>
              <a:t>Milieu op school</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644855">
            <a:off x="1459059" y="3404360"/>
            <a:ext cx="2278893" cy="2642178"/>
          </a:xfrm>
          <a:prstGeom prst="rect">
            <a:avLst/>
          </a:prstGeom>
        </p:spPr>
      </p:pic>
    </p:spTree>
    <p:extLst>
      <p:ext uri="{BB962C8B-B14F-4D97-AF65-F5344CB8AC3E}">
        <p14:creationId xmlns:p14="http://schemas.microsoft.com/office/powerpoint/2010/main" val="4101385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 Afspraak</a:t>
            </a:r>
          </a:p>
        </p:txBody>
      </p:sp>
      <p:sp>
        <p:nvSpPr>
          <p:cNvPr id="3" name="Tijdelijke aanduiding voor inhoud 2"/>
          <p:cNvSpPr>
            <a:spLocks noGrp="1"/>
          </p:cNvSpPr>
          <p:nvPr>
            <p:ph sz="quarter" idx="13"/>
          </p:nvPr>
        </p:nvSpPr>
        <p:spPr/>
        <p:txBody>
          <a:bodyPr/>
          <a:lstStyle/>
          <a:p>
            <a:r>
              <a:rPr lang="nl-BE" dirty="0"/>
              <a:t>Wat verlangt </a:t>
            </a:r>
            <a:r>
              <a:rPr lang="nl-BE" dirty="0" err="1"/>
              <a:t>Anuna</a:t>
            </a:r>
            <a:r>
              <a:rPr lang="nl-BE" dirty="0"/>
              <a:t> De Wever (17) van de regering?</a:t>
            </a:r>
          </a:p>
          <a:p>
            <a:pPr lvl="1"/>
            <a:r>
              <a:rPr lang="nl-BE" dirty="0"/>
              <a:t>Dat ze initiatieven neemt, zodat iedereen een inspanning levert.</a:t>
            </a:r>
          </a:p>
          <a:p>
            <a:pPr lvl="2"/>
            <a:r>
              <a:rPr lang="nl-BE" dirty="0" err="1"/>
              <a:t>vb</a:t>
            </a:r>
            <a:r>
              <a:rPr lang="nl-BE" dirty="0"/>
              <a:t>: vliegen naar </a:t>
            </a:r>
            <a:r>
              <a:rPr lang="nl-BE" dirty="0" err="1"/>
              <a:t>londen</a:t>
            </a:r>
            <a:r>
              <a:rPr lang="nl-BE" dirty="0"/>
              <a:t> goedkoper dan treinreis? Absurd!</a:t>
            </a:r>
          </a:p>
          <a:p>
            <a:r>
              <a:rPr lang="nl-BE" dirty="0"/>
              <a:t>Wat doen zij en haar leeftijdsgenoten al?</a:t>
            </a:r>
          </a:p>
          <a:p>
            <a:pPr lvl="1"/>
            <a:r>
              <a:rPr lang="nl-BE" dirty="0"/>
              <a:t>Vegetariërs</a:t>
            </a:r>
          </a:p>
          <a:p>
            <a:pPr lvl="1"/>
            <a:r>
              <a:rPr lang="nl-BE" dirty="0"/>
              <a:t>fietsen</a:t>
            </a:r>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2820" t="-1396" r="40950" b="12979"/>
          <a:stretch/>
        </p:blipFill>
        <p:spPr>
          <a:xfrm flipH="1">
            <a:off x="7923469" y="2243129"/>
            <a:ext cx="3831209" cy="3357087"/>
          </a:xfrm>
          <a:prstGeom prst="rect">
            <a:avLst/>
          </a:prstGeom>
        </p:spPr>
      </p:pic>
    </p:spTree>
    <p:extLst>
      <p:ext uri="{BB962C8B-B14F-4D97-AF65-F5344CB8AC3E}">
        <p14:creationId xmlns:p14="http://schemas.microsoft.com/office/powerpoint/2010/main" val="27720905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Woordverklaring</a:t>
            </a:r>
          </a:p>
        </p:txBody>
      </p:sp>
      <p:sp>
        <p:nvSpPr>
          <p:cNvPr id="3" name="Tijdelijke aanduiding voor inhoud 2"/>
          <p:cNvSpPr>
            <a:spLocks noGrp="1"/>
          </p:cNvSpPr>
          <p:nvPr>
            <p:ph sz="quarter" idx="13"/>
          </p:nvPr>
        </p:nvSpPr>
        <p:spPr/>
        <p:txBody>
          <a:bodyPr/>
          <a:lstStyle/>
          <a:p>
            <a:r>
              <a:rPr lang="nl-BE" dirty="0">
                <a:latin typeface="Calibri" panose="020F0502020204030204" pitchFamily="34" charset="0"/>
                <a:cs typeface="Calibri" panose="020F0502020204030204" pitchFamily="34" charset="0"/>
              </a:rPr>
              <a:t>Burgerlijke ongehoorzaamheid: Henry David Thoreau oefende Met zijn essay </a:t>
            </a:r>
            <a:r>
              <a:rPr lang="nl-BE" i="1" dirty="0">
                <a:latin typeface="Calibri" panose="020F0502020204030204" pitchFamily="34" charset="0"/>
                <a:cs typeface="Calibri" panose="020F0502020204030204" pitchFamily="34" charset="0"/>
              </a:rPr>
              <a:t>‘De plicht tot burgerlijke ongehoorzaamheid’</a:t>
            </a:r>
            <a:r>
              <a:rPr lang="nl-BE" dirty="0">
                <a:latin typeface="Calibri" panose="020F0502020204030204" pitchFamily="34" charset="0"/>
                <a:cs typeface="Calibri" panose="020F0502020204030204" pitchFamily="34" charset="0"/>
              </a:rPr>
              <a:t> (1849) grote invloed uit op onder anderen </a:t>
            </a:r>
            <a:r>
              <a:rPr lang="nl-BE" dirty="0" err="1">
                <a:latin typeface="Calibri" panose="020F0502020204030204" pitchFamily="34" charset="0"/>
                <a:cs typeface="Calibri" panose="020F0502020204030204" pitchFamily="34" charset="0"/>
              </a:rPr>
              <a:t>Mahatma</a:t>
            </a:r>
            <a:r>
              <a:rPr lang="nl-BE" dirty="0">
                <a:latin typeface="Calibri" panose="020F0502020204030204" pitchFamily="34" charset="0"/>
                <a:cs typeface="Calibri" panose="020F0502020204030204" pitchFamily="34" charset="0"/>
              </a:rPr>
              <a:t> Gandhi en Dr. Marin Luther King. De meeste denkers en activisten die zich ermee hebben Beziggehouden stellen dat burgerlijke ongehoorzaamheid per definitie </a:t>
            </a:r>
            <a:r>
              <a:rPr lang="nl-BE" dirty="0">
                <a:latin typeface="Calibri" panose="020F0502020204030204" pitchFamily="34" charset="0"/>
                <a:cs typeface="Calibri" panose="020F0502020204030204" pitchFamily="34" charset="0"/>
                <a:hlinkClick r:id="rId2" tooltip="Geweldloosheid"/>
              </a:rPr>
              <a:t>geweldloos</a:t>
            </a:r>
            <a:r>
              <a:rPr lang="nl-BE" dirty="0">
                <a:latin typeface="Calibri" panose="020F0502020204030204" pitchFamily="34" charset="0"/>
                <a:cs typeface="Calibri" panose="020F0502020204030204" pitchFamily="34" charset="0"/>
              </a:rPr>
              <a:t> is en nooit plaatsvindt uit louter eigenbelang.</a:t>
            </a:r>
          </a:p>
          <a:p>
            <a:r>
              <a:rPr lang="nl-BE" dirty="0">
                <a:latin typeface="Calibri" panose="020F0502020204030204" pitchFamily="34" charset="0"/>
                <a:cs typeface="Calibri" panose="020F0502020204030204" pitchFamily="34" charset="0"/>
              </a:rPr>
              <a:t>Engagement: GEVOEL VAN MORELE VERPLICHTING.</a:t>
            </a:r>
          </a:p>
          <a:p>
            <a:endParaRPr lang="nl-BE"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937369" y="3949148"/>
            <a:ext cx="2143138" cy="2484782"/>
          </a:xfrm>
          <a:prstGeom prst="rect">
            <a:avLst/>
          </a:prstGeom>
        </p:spPr>
      </p:pic>
    </p:spTree>
    <p:extLst>
      <p:ext uri="{BB962C8B-B14F-4D97-AF65-F5344CB8AC3E}">
        <p14:creationId xmlns:p14="http://schemas.microsoft.com/office/powerpoint/2010/main" val="18206216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nodeType="clickEffect">
                                  <p:stCondLst>
                                    <p:cond delay="0"/>
                                  </p:stCondLst>
                                  <p:childTnLst>
                                    <p:animMotion origin="layout" path="M -0.20429 -0.30717 L -0.07929 -0.30717 C -0.0233 -0.30717 0.04571 -0.37615 0.04571 -0.43217 L 0.04571 -0.55717 " pathEditMode="relative" rAng="0" ptsTypes="AAAA">
                                      <p:cBhvr>
                                        <p:cTn id="6" dur="2000" fill="hold"/>
                                        <p:tgtEl>
                                          <p:spTgt spid="7"/>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Wat kunnen wij doen?</a:t>
            </a:r>
          </a:p>
        </p:txBody>
      </p:sp>
      <p:sp>
        <p:nvSpPr>
          <p:cNvPr id="5" name="Tijdelijke aanduiding voor inhoud 4"/>
          <p:cNvSpPr>
            <a:spLocks noGrp="1"/>
          </p:cNvSpPr>
          <p:nvPr>
            <p:ph sz="quarter" idx="13"/>
          </p:nvPr>
        </p:nvSpPr>
        <p:spPr/>
        <p:txBody>
          <a:bodyPr/>
          <a:lstStyle/>
          <a:p>
            <a:r>
              <a:rPr lang="nl-BE" dirty="0"/>
              <a:t>Zelf</a:t>
            </a:r>
          </a:p>
          <a:p>
            <a:pPr lvl="1"/>
            <a:r>
              <a:rPr lang="nl-BE" dirty="0"/>
              <a:t>Minder vlees eten</a:t>
            </a:r>
          </a:p>
          <a:p>
            <a:pPr lvl="1"/>
            <a:r>
              <a:rPr lang="nl-BE" dirty="0"/>
              <a:t>Wandelen/Fietsen/openbaar vervoer</a:t>
            </a:r>
          </a:p>
          <a:p>
            <a:pPr lvl="1"/>
            <a:r>
              <a:rPr lang="nl-BE" dirty="0"/>
              <a:t>Auto/vliegtuig vermijden</a:t>
            </a:r>
          </a:p>
          <a:p>
            <a:pPr lvl="1"/>
            <a:r>
              <a:rPr lang="nl-BE" dirty="0"/>
              <a:t>Lokaal kopen (</a:t>
            </a:r>
            <a:r>
              <a:rPr lang="nl-BE" dirty="0" err="1"/>
              <a:t>vb</a:t>
            </a:r>
            <a:r>
              <a:rPr lang="nl-BE" dirty="0"/>
              <a:t>: appelactie)</a:t>
            </a:r>
          </a:p>
          <a:p>
            <a:pPr lvl="1"/>
            <a:r>
              <a:rPr lang="nl-BE" dirty="0"/>
              <a:t>Niet online bestellen</a:t>
            </a:r>
          </a:p>
          <a:p>
            <a:pPr lvl="1"/>
            <a:r>
              <a:rPr lang="nl-BE" dirty="0"/>
              <a:t>Kijken waar onze aankopen vandaan komen</a:t>
            </a:r>
          </a:p>
          <a:p>
            <a:pPr lvl="1"/>
            <a:r>
              <a:rPr lang="nl-BE" dirty="0"/>
              <a:t>Pleiten voor groene energievormen</a:t>
            </a:r>
          </a:p>
        </p:txBody>
      </p:sp>
      <p:sp>
        <p:nvSpPr>
          <p:cNvPr id="6" name="Tijdelijke aanduiding voor inhoud 5"/>
          <p:cNvSpPr>
            <a:spLocks noGrp="1"/>
          </p:cNvSpPr>
          <p:nvPr>
            <p:ph sz="quarter" idx="14"/>
          </p:nvPr>
        </p:nvSpPr>
        <p:spPr/>
        <p:txBody>
          <a:bodyPr/>
          <a:lstStyle/>
          <a:p>
            <a:r>
              <a:rPr lang="nl-BE" dirty="0"/>
              <a:t>Samen</a:t>
            </a:r>
          </a:p>
          <a:p>
            <a:pPr lvl="1"/>
            <a:r>
              <a:rPr lang="nl-BE" dirty="0"/>
              <a:t>Protesteren/signalen uitsturen</a:t>
            </a:r>
          </a:p>
          <a:p>
            <a:pPr lvl="1"/>
            <a:r>
              <a:rPr lang="nl-BE" dirty="0"/>
              <a:t>Vreedzaam</a:t>
            </a:r>
          </a:p>
          <a:p>
            <a:pPr lvl="1"/>
            <a:r>
              <a:rPr lang="nl-BE" dirty="0"/>
              <a:t>Donderdag: spijbelen: </a:t>
            </a:r>
            <a:r>
              <a:rPr lang="nl-BE" dirty="0" err="1"/>
              <a:t>brussel</a:t>
            </a:r>
            <a:r>
              <a:rPr lang="nl-BE" dirty="0"/>
              <a:t>?</a:t>
            </a:r>
          </a:p>
          <a:p>
            <a:pPr lvl="1"/>
            <a:r>
              <a:rPr lang="nl-BE" dirty="0"/>
              <a:t>Elke donderdag/beurtsysteem?</a:t>
            </a:r>
          </a:p>
          <a:p>
            <a:pPr lvl="1"/>
            <a:r>
              <a:rPr lang="nl-BE" dirty="0"/>
              <a:t>Studie-uitstap aanvragen?</a:t>
            </a:r>
          </a:p>
          <a:p>
            <a:pPr lvl="1"/>
            <a:r>
              <a:rPr lang="nl-BE" dirty="0"/>
              <a:t>Donderdagmiddag: actie voor stadhuis?</a:t>
            </a:r>
          </a:p>
          <a:p>
            <a:pPr lvl="1"/>
            <a:r>
              <a:rPr lang="nl-BE" dirty="0"/>
              <a:t>Schoolingang: borden plaatsen?</a:t>
            </a:r>
          </a:p>
          <a:p>
            <a:pPr marL="457200" lvl="1" indent="0">
              <a:buNone/>
            </a:pPr>
            <a:endParaRPr lang="nl-BE" dirty="0"/>
          </a:p>
        </p:txBody>
      </p:sp>
    </p:spTree>
    <p:extLst>
      <p:ext uri="{BB962C8B-B14F-4D97-AF65-F5344CB8AC3E}">
        <p14:creationId xmlns:p14="http://schemas.microsoft.com/office/powerpoint/2010/main" val="71315656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fade">
                                      <p:cBhvr>
                                        <p:cTn id="56" dur="1000"/>
                                        <p:tgtEl>
                                          <p:spTgt spid="6">
                                            <p:txEl>
                                              <p:pRg st="1" end="1"/>
                                            </p:txEl>
                                          </p:spTgt>
                                        </p:tgtEl>
                                      </p:cBhvr>
                                    </p:animEffect>
                                    <p:anim calcmode="lin" valueType="num">
                                      <p:cBhvr>
                                        <p:cTn id="5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Effect transition="in" filter="fade">
                                      <p:cBhvr>
                                        <p:cTn id="63" dur="1000"/>
                                        <p:tgtEl>
                                          <p:spTgt spid="6">
                                            <p:txEl>
                                              <p:pRg st="2" end="2"/>
                                            </p:txEl>
                                          </p:spTgt>
                                        </p:tgtEl>
                                      </p:cBhvr>
                                    </p:animEffect>
                                    <p:anim calcmode="lin" valueType="num">
                                      <p:cBhvr>
                                        <p:cTn id="6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fade">
                                      <p:cBhvr>
                                        <p:cTn id="70" dur="1000"/>
                                        <p:tgtEl>
                                          <p:spTgt spid="6">
                                            <p:txEl>
                                              <p:pRg st="3" end="3"/>
                                            </p:txEl>
                                          </p:spTgt>
                                        </p:tgtEl>
                                      </p:cBhvr>
                                    </p:animEffect>
                                    <p:anim calcmode="lin" valueType="num">
                                      <p:cBhvr>
                                        <p:cTn id="7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4" end="4"/>
                                            </p:txEl>
                                          </p:spTgt>
                                        </p:tgtEl>
                                        <p:attrNameLst>
                                          <p:attrName>style.visibility</p:attrName>
                                        </p:attrNameLst>
                                      </p:cBhvr>
                                      <p:to>
                                        <p:strVal val="visible"/>
                                      </p:to>
                                    </p:set>
                                    <p:animEffect transition="in" filter="fade">
                                      <p:cBhvr>
                                        <p:cTn id="77" dur="1000"/>
                                        <p:tgtEl>
                                          <p:spTgt spid="6">
                                            <p:txEl>
                                              <p:pRg st="4" end="4"/>
                                            </p:txEl>
                                          </p:spTgt>
                                        </p:tgtEl>
                                      </p:cBhvr>
                                    </p:animEffect>
                                    <p:anim calcmode="lin" valueType="num">
                                      <p:cBhvr>
                                        <p:cTn id="7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5" end="5"/>
                                            </p:txEl>
                                          </p:spTgt>
                                        </p:tgtEl>
                                        <p:attrNameLst>
                                          <p:attrName>style.visibility</p:attrName>
                                        </p:attrNameLst>
                                      </p:cBhvr>
                                      <p:to>
                                        <p:strVal val="visible"/>
                                      </p:to>
                                    </p:set>
                                    <p:animEffect transition="in" filter="fade">
                                      <p:cBhvr>
                                        <p:cTn id="84" dur="1000"/>
                                        <p:tgtEl>
                                          <p:spTgt spid="6">
                                            <p:txEl>
                                              <p:pRg st="5" end="5"/>
                                            </p:txEl>
                                          </p:spTgt>
                                        </p:tgtEl>
                                      </p:cBhvr>
                                    </p:animEffect>
                                    <p:anim calcmode="lin" valueType="num">
                                      <p:cBhvr>
                                        <p:cTn id="8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6">
                                            <p:txEl>
                                              <p:pRg st="6" end="6"/>
                                            </p:txEl>
                                          </p:spTgt>
                                        </p:tgtEl>
                                        <p:attrNameLst>
                                          <p:attrName>style.visibility</p:attrName>
                                        </p:attrNameLst>
                                      </p:cBhvr>
                                      <p:to>
                                        <p:strVal val="visible"/>
                                      </p:to>
                                    </p:set>
                                    <p:animEffect transition="in" filter="fade">
                                      <p:cBhvr>
                                        <p:cTn id="91" dur="1000"/>
                                        <p:tgtEl>
                                          <p:spTgt spid="6">
                                            <p:txEl>
                                              <p:pRg st="6" end="6"/>
                                            </p:txEl>
                                          </p:spTgt>
                                        </p:tgtEl>
                                      </p:cBhvr>
                                    </p:animEffect>
                                    <p:anim calcmode="lin" valueType="num">
                                      <p:cBhvr>
                                        <p:cTn id="9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6">
                                            <p:txEl>
                                              <p:pRg st="7" end="7"/>
                                            </p:txEl>
                                          </p:spTgt>
                                        </p:tgtEl>
                                        <p:attrNameLst>
                                          <p:attrName>style.visibility</p:attrName>
                                        </p:attrNameLst>
                                      </p:cBhvr>
                                      <p:to>
                                        <p:strVal val="visible"/>
                                      </p:to>
                                    </p:set>
                                    <p:animEffect transition="in" filter="fade">
                                      <p:cBhvr>
                                        <p:cTn id="98" dur="1000"/>
                                        <p:tgtEl>
                                          <p:spTgt spid="6">
                                            <p:txEl>
                                              <p:pRg st="7" end="7"/>
                                            </p:txEl>
                                          </p:spTgt>
                                        </p:tgtEl>
                                      </p:cBhvr>
                                    </p:animEffect>
                                    <p:anim calcmode="lin" valueType="num">
                                      <p:cBhvr>
                                        <p:cTn id="9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0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a:t>Ga jij mee? </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070" y="247650"/>
            <a:ext cx="6858000" cy="5143500"/>
          </a:xfrm>
          <a:prstGeom prst="rect">
            <a:avLst/>
          </a:prstGeom>
        </p:spPr>
      </p:pic>
    </p:spTree>
    <p:extLst>
      <p:ext uri="{BB962C8B-B14F-4D97-AF65-F5344CB8AC3E}">
        <p14:creationId xmlns:p14="http://schemas.microsoft.com/office/powerpoint/2010/main" val="275368080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Meer info ...</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183" y="358637"/>
            <a:ext cx="4762500" cy="4762500"/>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108" y="1619384"/>
            <a:ext cx="3720134" cy="3720134"/>
          </a:xfrm>
          <a:prstGeom prst="rect">
            <a:avLst/>
          </a:prstGeom>
        </p:spPr>
      </p:pic>
      <p:sp>
        <p:nvSpPr>
          <p:cNvPr id="5" name="Gebogen pijl 4"/>
          <p:cNvSpPr/>
          <p:nvPr/>
        </p:nvSpPr>
        <p:spPr>
          <a:xfrm>
            <a:off x="4929809" y="887896"/>
            <a:ext cx="1245704" cy="6361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35486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Ter inspiratie </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94" y="1837765"/>
            <a:ext cx="2143125" cy="2143125"/>
          </a:xfrm>
          <a:prstGeom prst="rect">
            <a:avLst/>
          </a:prstGeom>
        </p:spPr>
      </p:pic>
      <p:sp>
        <p:nvSpPr>
          <p:cNvPr id="4" name="Tekstvak 3"/>
          <p:cNvSpPr txBox="1"/>
          <p:nvPr/>
        </p:nvSpPr>
        <p:spPr>
          <a:xfrm>
            <a:off x="3485323" y="1837765"/>
            <a:ext cx="3220278" cy="646331"/>
          </a:xfrm>
          <a:prstGeom prst="rect">
            <a:avLst/>
          </a:prstGeom>
          <a:noFill/>
        </p:spPr>
        <p:txBody>
          <a:bodyPr wrap="square" rtlCol="0">
            <a:spAutoFit/>
          </a:bodyPr>
          <a:lstStyle/>
          <a:p>
            <a:r>
              <a:rPr lang="nl-BE" dirty="0" err="1"/>
              <a:t>gretathunberg</a:t>
            </a:r>
            <a:endParaRPr lang="nl-BE" dirty="0"/>
          </a:p>
          <a:p>
            <a:endParaRPr lang="nl-BE" dirty="0"/>
          </a:p>
        </p:txBody>
      </p:sp>
      <p:sp>
        <p:nvSpPr>
          <p:cNvPr id="5" name="Pijl-links en -omhoog 4"/>
          <p:cNvSpPr/>
          <p:nvPr/>
        </p:nvSpPr>
        <p:spPr>
          <a:xfrm>
            <a:off x="3087757" y="2279374"/>
            <a:ext cx="1099930" cy="94090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232" y="1837765"/>
            <a:ext cx="6235017" cy="3507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161014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Throwback</a:t>
            </a:r>
            <a:endParaRPr lang="nl-BE" dirty="0"/>
          </a:p>
        </p:txBody>
      </p:sp>
      <p:sp>
        <p:nvSpPr>
          <p:cNvPr id="3" name="Tijdelijke aanduiding voor inhoud 2"/>
          <p:cNvSpPr>
            <a:spLocks noGrp="1"/>
          </p:cNvSpPr>
          <p:nvPr>
            <p:ph sz="quarter" idx="13"/>
          </p:nvPr>
        </p:nvSpPr>
        <p:spPr/>
        <p:txBody>
          <a:bodyPr/>
          <a:lstStyle/>
          <a:p>
            <a:r>
              <a:rPr lang="nl-BE" dirty="0"/>
              <a:t>Welk weerfenomeen dook er tijdens de voorbije zomer twee maal op?</a:t>
            </a:r>
          </a:p>
          <a:p>
            <a:r>
              <a:rPr lang="nl-BE" dirty="0"/>
              <a:t>Welke andere fenomenen merkte je de voorbije maanden zelf op?</a:t>
            </a:r>
          </a:p>
          <a:p>
            <a:r>
              <a:rPr lang="nl-BE" dirty="0"/>
              <a:t>Hoe komt dat?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161" y="0"/>
            <a:ext cx="7359444" cy="5632174"/>
          </a:xfrm>
          <a:prstGeom prst="rect">
            <a:avLst/>
          </a:prstGeom>
        </p:spPr>
      </p:pic>
    </p:spTree>
    <p:extLst>
      <p:ext uri="{BB962C8B-B14F-4D97-AF65-F5344CB8AC3E}">
        <p14:creationId xmlns:p14="http://schemas.microsoft.com/office/powerpoint/2010/main" val="8349834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Jaaroverzicht 2018</a:t>
            </a:r>
          </a:p>
        </p:txBody>
      </p:sp>
      <p:sp>
        <p:nvSpPr>
          <p:cNvPr id="3" name="Tijdelijke aanduiding voor inhoud 2"/>
          <p:cNvSpPr>
            <a:spLocks noGrp="1"/>
          </p:cNvSpPr>
          <p:nvPr>
            <p:ph sz="quarter" idx="13"/>
          </p:nvPr>
        </p:nvSpPr>
        <p:spPr/>
        <p:txBody>
          <a:bodyPr/>
          <a:lstStyle/>
          <a:p>
            <a:r>
              <a:rPr lang="nl-BE" dirty="0">
                <a:hlinkClick r:id="rId2"/>
              </a:rPr>
              <a:t>https://www.vrt.be/vrtnws/nl/2018/12/27/jaaroverzicht-2018/</a:t>
            </a:r>
            <a:endParaRPr lang="nl-BE" dirty="0"/>
          </a:p>
          <a:p>
            <a:r>
              <a:rPr lang="nl-BE" dirty="0"/>
              <a:t>Kijk van minuut 4.30 tot 9.21 uur.</a:t>
            </a:r>
          </a:p>
          <a:p>
            <a:endParaRPr lang="nl-BE"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316" y="230110"/>
            <a:ext cx="4214191" cy="2370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5489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Jaaroverzicht 2018</a:t>
            </a:r>
          </a:p>
        </p:txBody>
      </p:sp>
      <p:sp>
        <p:nvSpPr>
          <p:cNvPr id="3" name="Tijdelijke aanduiding voor inhoud 2"/>
          <p:cNvSpPr>
            <a:spLocks noGrp="1"/>
          </p:cNvSpPr>
          <p:nvPr>
            <p:ph sz="quarter" idx="13"/>
          </p:nvPr>
        </p:nvSpPr>
        <p:spPr/>
        <p:txBody>
          <a:bodyPr/>
          <a:lstStyle/>
          <a:p>
            <a:r>
              <a:rPr lang="nl-BE" dirty="0"/>
              <a:t>Welke extreme vormen van weer zag je? En waar?</a:t>
            </a:r>
          </a:p>
          <a:p>
            <a:pPr lvl="1"/>
            <a:r>
              <a:rPr lang="nl-BE" dirty="0"/>
              <a:t>Twee hittegolven (België)</a:t>
            </a:r>
          </a:p>
          <a:p>
            <a:pPr lvl="1"/>
            <a:r>
              <a:rPr lang="nl-BE" dirty="0"/>
              <a:t>Bosbranden (Portugal, Griekenland, Californië)</a:t>
            </a:r>
          </a:p>
          <a:p>
            <a:pPr lvl="1"/>
            <a:r>
              <a:rPr lang="nl-BE" dirty="0"/>
              <a:t>Modderstromen/overvloedige regen (Zwitserland, Californië)</a:t>
            </a:r>
          </a:p>
          <a:p>
            <a:pPr lvl="1"/>
            <a:r>
              <a:rPr lang="nl-BE" dirty="0"/>
              <a:t>Noodweer/tropische stormen (Italië, VS, Filipijnen, Japan, Jordanië, India)</a:t>
            </a:r>
          </a:p>
          <a:p>
            <a:r>
              <a:rPr lang="nl-BE" dirty="0"/>
              <a:t>Wat is de oorzaak ?</a:t>
            </a:r>
          </a:p>
          <a:p>
            <a:pPr lvl="1"/>
            <a:r>
              <a:rPr lang="nl-BE" dirty="0"/>
              <a:t>2018: 1 Graad opwarming van de aarde bewezen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167" y="123265"/>
            <a:ext cx="4987493" cy="2805465"/>
          </a:xfrm>
          <a:prstGeom prst="rect">
            <a:avLst/>
          </a:prstGeom>
        </p:spPr>
      </p:pic>
    </p:spTree>
    <p:extLst>
      <p:ext uri="{BB962C8B-B14F-4D97-AF65-F5344CB8AC3E}">
        <p14:creationId xmlns:p14="http://schemas.microsoft.com/office/powerpoint/2010/main" val="108080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Waardoor warmt de aarde op?</a:t>
            </a:r>
          </a:p>
        </p:txBody>
      </p:sp>
      <p:sp>
        <p:nvSpPr>
          <p:cNvPr id="3" name="Tijdelijke aanduiding voor inhoud 2"/>
          <p:cNvSpPr>
            <a:spLocks noGrp="1"/>
          </p:cNvSpPr>
          <p:nvPr>
            <p:ph sz="quarter" idx="13"/>
          </p:nvPr>
        </p:nvSpPr>
        <p:spPr/>
        <p:txBody>
          <a:bodyPr/>
          <a:lstStyle/>
          <a:p>
            <a:r>
              <a:rPr lang="nl-BE" dirty="0"/>
              <a:t>het gebruik van fossiele brandstoffen</a:t>
            </a:r>
          </a:p>
          <a:p>
            <a:r>
              <a:rPr lang="nl-BE" dirty="0"/>
              <a:t>grootschalige houtkap </a:t>
            </a:r>
          </a:p>
          <a:p>
            <a:r>
              <a:rPr lang="nl-BE" dirty="0"/>
              <a:t>Veeteelt</a:t>
            </a:r>
          </a:p>
          <a:p>
            <a:pPr marL="0" indent="0">
              <a:buNone/>
            </a:pPr>
            <a:r>
              <a:rPr lang="nl-BE" dirty="0"/>
              <a:t>= menselijke oorzaken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743" y="2398643"/>
            <a:ext cx="4770764" cy="2540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9759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Wat gebeurde er op donderdag 10/1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350" y="1764293"/>
            <a:ext cx="5212526" cy="3909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jdelijke aanduiding voor inhoud 2"/>
          <p:cNvSpPr>
            <a:spLocks noGrp="1"/>
          </p:cNvSpPr>
          <p:nvPr>
            <p:ph sz="quarter" idx="13"/>
          </p:nvPr>
        </p:nvSpPr>
        <p:spPr/>
        <p:txBody>
          <a:bodyPr/>
          <a:lstStyle/>
          <a:p>
            <a:r>
              <a:rPr lang="nl-BE" dirty="0"/>
              <a:t>‘Spijbelen voor het klimaat’</a:t>
            </a:r>
          </a:p>
          <a:p>
            <a:r>
              <a:rPr lang="nl-BE" dirty="0"/>
              <a:t>3000 leerlingen in Brussel: vreedzaam protest</a:t>
            </a:r>
          </a:p>
          <a:p>
            <a:r>
              <a:rPr lang="nl-BE" dirty="0"/>
              <a:t>Twee initiatiefnemers: </a:t>
            </a:r>
            <a:r>
              <a:rPr lang="nl-BE" dirty="0" err="1"/>
              <a:t>Youth</a:t>
            </a:r>
            <a:r>
              <a:rPr lang="nl-BE" dirty="0"/>
              <a:t> For </a:t>
            </a:r>
            <a:r>
              <a:rPr lang="nl-BE" dirty="0" err="1"/>
              <a:t>Climate</a:t>
            </a:r>
            <a:endParaRPr lang="nl-BE" dirty="0"/>
          </a:p>
          <a:p>
            <a:pPr lvl="1"/>
            <a:r>
              <a:rPr lang="nl-BE" dirty="0"/>
              <a:t> (zie ook Facebook)</a:t>
            </a:r>
          </a:p>
          <a:p>
            <a:r>
              <a:rPr lang="nl-BE" dirty="0"/>
              <a:t>Zwijgen is geen optie </a:t>
            </a:r>
          </a:p>
          <a:p>
            <a:r>
              <a:rPr lang="nl-BE" dirty="0"/>
              <a:t>Voorbeeld: Greta </a:t>
            </a:r>
            <a:r>
              <a:rPr lang="nl-BE" dirty="0" err="1"/>
              <a:t>Thunberg</a:t>
            </a:r>
            <a:endParaRPr lang="nl-BE" dirty="0"/>
          </a:p>
        </p:txBody>
      </p:sp>
    </p:spTree>
    <p:extLst>
      <p:ext uri="{BB962C8B-B14F-4D97-AF65-F5344CB8AC3E}">
        <p14:creationId xmlns:p14="http://schemas.microsoft.com/office/powerpoint/2010/main" val="11356214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 Afspraak</a:t>
            </a:r>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3896" t="34086"/>
          <a:stretch/>
        </p:blipFill>
        <p:spPr>
          <a:xfrm>
            <a:off x="8613722" y="172278"/>
            <a:ext cx="2733815" cy="3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jdelijke aanduiding voor inhoud 2"/>
          <p:cNvSpPr>
            <a:spLocks noGrp="1"/>
          </p:cNvSpPr>
          <p:nvPr>
            <p:ph sz="quarter" idx="13"/>
          </p:nvPr>
        </p:nvSpPr>
        <p:spPr/>
        <p:txBody>
          <a:bodyPr/>
          <a:lstStyle/>
          <a:p>
            <a:r>
              <a:rPr lang="nl-BE" dirty="0"/>
              <a:t>Kijk naar het fragment uit de Afspraak tot minuut 12,03!</a:t>
            </a:r>
          </a:p>
          <a:p>
            <a:r>
              <a:rPr lang="nl-BE" dirty="0">
                <a:hlinkClick r:id="rId3"/>
              </a:rPr>
              <a:t>https://www.vrt.be/vrtnu/a-z/de-afspraak/2019/de-afspraak-d20190110/</a:t>
            </a:r>
            <a:r>
              <a:rPr lang="nl-BE" dirty="0"/>
              <a:t> </a:t>
            </a:r>
          </a:p>
        </p:txBody>
      </p:sp>
    </p:spTree>
    <p:extLst>
      <p:ext uri="{BB962C8B-B14F-4D97-AF65-F5344CB8AC3E}">
        <p14:creationId xmlns:p14="http://schemas.microsoft.com/office/powerpoint/2010/main" val="11830066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 Afspraak</a:t>
            </a:r>
          </a:p>
        </p:txBody>
      </p:sp>
      <p:sp>
        <p:nvSpPr>
          <p:cNvPr id="3" name="Tijdelijke aanduiding voor inhoud 2"/>
          <p:cNvSpPr>
            <a:spLocks noGrp="1"/>
          </p:cNvSpPr>
          <p:nvPr>
            <p:ph sz="quarter" idx="13"/>
          </p:nvPr>
        </p:nvSpPr>
        <p:spPr/>
        <p:txBody>
          <a:bodyPr/>
          <a:lstStyle/>
          <a:p>
            <a:r>
              <a:rPr lang="nl-BE" dirty="0"/>
              <a:t>Wat verwijt Greta </a:t>
            </a:r>
            <a:r>
              <a:rPr lang="nl-BE" dirty="0" err="1"/>
              <a:t>Thunberg</a:t>
            </a:r>
            <a:r>
              <a:rPr lang="nl-BE" dirty="0"/>
              <a:t> de politici ?</a:t>
            </a:r>
          </a:p>
          <a:p>
            <a:pPr lvl="1"/>
            <a:r>
              <a:rPr lang="nl-BE" dirty="0"/>
              <a:t>Dat ze niet volwassen genoeg zijn om met de feiten rekening te houden en er naar te handelen. Politici zijn te veel bezig met populariteit, te weinig met moeilijke beslissingen nemen.</a:t>
            </a:r>
          </a:p>
          <a:p>
            <a:r>
              <a:rPr lang="nl-BE" dirty="0"/>
              <a:t>Waarom spijbelen?</a:t>
            </a:r>
          </a:p>
          <a:p>
            <a:pPr lvl="1"/>
            <a:r>
              <a:rPr lang="nl-BE" dirty="0"/>
              <a:t>Acties zonder spijbelen worden genegeerd.</a:t>
            </a:r>
          </a:p>
          <a:p>
            <a:pPr lvl="1"/>
            <a:r>
              <a:rPr lang="nl-BE" dirty="0"/>
              <a:t>Aanduwen tegen de grenzen, drukkingsmiddel omdat ze geen stemrecht hebben.</a:t>
            </a:r>
          </a:p>
          <a:p>
            <a:pPr lvl="1"/>
            <a:r>
              <a:rPr lang="nl-BE" dirty="0"/>
              <a:t>Waarom wetenschap studeren, als politici deze kennis niet willen gebruiken.</a:t>
            </a:r>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15758" r="49479" b="4782"/>
          <a:stretch/>
        </p:blipFill>
        <p:spPr>
          <a:xfrm>
            <a:off x="8619202" y="327191"/>
            <a:ext cx="2461305" cy="2177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36999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 afspraak</a:t>
            </a:r>
          </a:p>
        </p:txBody>
      </p:sp>
      <p:sp>
        <p:nvSpPr>
          <p:cNvPr id="3" name="Tijdelijke aanduiding voor inhoud 2"/>
          <p:cNvSpPr>
            <a:spLocks noGrp="1"/>
          </p:cNvSpPr>
          <p:nvPr>
            <p:ph sz="quarter" idx="13"/>
          </p:nvPr>
        </p:nvSpPr>
        <p:spPr/>
        <p:txBody>
          <a:bodyPr/>
          <a:lstStyle/>
          <a:p>
            <a:r>
              <a:rPr lang="nl-BE" dirty="0"/>
              <a:t>Wanneer mogen burgers ongehoorzaam zijn?</a:t>
            </a:r>
          </a:p>
          <a:p>
            <a:pPr lvl="1"/>
            <a:r>
              <a:rPr lang="nl-BE" dirty="0"/>
              <a:t>Als de overheid niet in beweging komt. Voorbeeld: </a:t>
            </a:r>
            <a:r>
              <a:rPr lang="nl-BE" dirty="0" err="1"/>
              <a:t>Ghandi</a:t>
            </a:r>
            <a:r>
              <a:rPr lang="nl-BE" dirty="0"/>
              <a:t>.</a:t>
            </a:r>
          </a:p>
          <a:p>
            <a:r>
              <a:rPr lang="nl-BE" dirty="0"/>
              <a:t>Wat raadt Rik Torfs de leerlingen aan?</a:t>
            </a:r>
          </a:p>
          <a:p>
            <a:pPr lvl="1"/>
            <a:r>
              <a:rPr lang="nl-BE" dirty="0"/>
              <a:t>Om naast het getoonde engagement ook te blijven studeren.</a:t>
            </a:r>
          </a:p>
        </p:txBody>
      </p:sp>
      <p:pic>
        <p:nvPicPr>
          <p:cNvPr id="4" name="video-154738559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693426" y="178626"/>
            <a:ext cx="2922727" cy="5195959"/>
          </a:xfrm>
          <a:prstGeom prst="rect">
            <a:avLst/>
          </a:prstGeom>
          <a:ln>
            <a:solidFill>
              <a:schemeClr val="tx1"/>
            </a:solidFill>
          </a:ln>
        </p:spPr>
      </p:pic>
    </p:spTree>
    <p:extLst>
      <p:ext uri="{BB962C8B-B14F-4D97-AF65-F5344CB8AC3E}">
        <p14:creationId xmlns:p14="http://schemas.microsoft.com/office/powerpoint/2010/main" val="22226375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2" presetClass="mediacall" presetSubtype="0" fill="hold" nodeType="withEffect">
                                  <p:stCondLst>
                                    <p:cond delay="0"/>
                                  </p:stCondLst>
                                  <p:childTnLst>
                                    <p:cmd type="call" cmd="togglePause">
                                      <p:cBhvr>
                                        <p:cTn id="18" dur="1" fill="hold"/>
                                        <p:tgtEl>
                                          <p:spTgt spid="4"/>
                                        </p:tgtEl>
                                      </p:cBhvr>
                                    </p:cmd>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0">
                <p:cTn id="33" fill="hold" display="0">
                  <p:stCondLst>
                    <p:cond delay="indefinite"/>
                  </p:stCondLst>
                </p:cTn>
                <p:tgtEl>
                  <p:spTgt spid="4"/>
                </p:tgtEl>
              </p:cMediaNode>
            </p:video>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elangrijke gebeurtenis">
  <a:themeElements>
    <a:clrScheme name="Gro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Facet</Template>
  <TotalTime>354</TotalTime>
  <Words>488</Words>
  <Application>Microsoft Macintosh PowerPoint</Application>
  <PresentationFormat>Breedbeeld</PresentationFormat>
  <Paragraphs>75</Paragraphs>
  <Slides>15</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Impact</vt:lpstr>
      <vt:lpstr>Belangrijke gebeurtenis</vt:lpstr>
      <vt:lpstr>De wereld op zijn kop</vt:lpstr>
      <vt:lpstr>Throwback</vt:lpstr>
      <vt:lpstr>Jaaroverzicht 2018</vt:lpstr>
      <vt:lpstr>Jaaroverzicht 2018</vt:lpstr>
      <vt:lpstr>Waardoor warmt de aarde op?</vt:lpstr>
      <vt:lpstr>Wat gebeurde er op donderdag 10/1 ?</vt:lpstr>
      <vt:lpstr>De Afspraak</vt:lpstr>
      <vt:lpstr>De Afspraak</vt:lpstr>
      <vt:lpstr>De afspraak</vt:lpstr>
      <vt:lpstr>De Afspraak</vt:lpstr>
      <vt:lpstr>Woordverklaring</vt:lpstr>
      <vt:lpstr>Wat kunnen wij doen?</vt:lpstr>
      <vt:lpstr>Ga jij mee? </vt:lpstr>
      <vt:lpstr>Meer info ...</vt:lpstr>
      <vt:lpstr>Ter inspiratie </vt:lpstr>
    </vt:vector>
  </TitlesOfParts>
  <Company>Sint-Carolus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wereld op zijn kop</dc:title>
  <dc:creator>Tom D'hauwer</dc:creator>
  <cp:lastModifiedBy>Kristof Verstraete (KRV)</cp:lastModifiedBy>
  <cp:revision>20</cp:revision>
  <dcterms:created xsi:type="dcterms:W3CDTF">2019-01-13T11:11:15Z</dcterms:created>
  <dcterms:modified xsi:type="dcterms:W3CDTF">2019-01-14T18:42:09Z</dcterms:modified>
</cp:coreProperties>
</file>